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62" r:id="rId2"/>
    <p:sldId id="263" r:id="rId3"/>
    <p:sldId id="264" r:id="rId4"/>
    <p:sldId id="265" r:id="rId5"/>
  </p:sldIdLst>
  <p:sldSz cx="9144000" cy="6858000" type="screen4x3"/>
  <p:notesSz cx="6858000" cy="9144000"/>
  <p:embeddedFontLst>
    <p:embeddedFont>
      <p:font typeface="Raleway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iyeD94WAXru2i5tizlk5Py3o0v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>
          <a:extLst>
            <a:ext uri="{FF2B5EF4-FFF2-40B4-BE49-F238E27FC236}">
              <a16:creationId xmlns:a16="http://schemas.microsoft.com/office/drawing/2014/main" id="{50E6A2D9-728B-1F8C-54CF-33BD4226B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>
            <a:extLst>
              <a:ext uri="{FF2B5EF4-FFF2-40B4-BE49-F238E27FC236}">
                <a16:creationId xmlns:a16="http://schemas.microsoft.com/office/drawing/2014/main" id="{29FA7FB7-8CBA-39AD-2696-12D3DC1DE8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>
            <a:extLst>
              <a:ext uri="{FF2B5EF4-FFF2-40B4-BE49-F238E27FC236}">
                <a16:creationId xmlns:a16="http://schemas.microsoft.com/office/drawing/2014/main" id="{1C2966E1-8633-08BE-65CE-1D0E6F7A1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223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93700" y="94582"/>
            <a:ext cx="8007830" cy="57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93699" y="1046922"/>
            <a:ext cx="8007831" cy="532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1469" algn="l"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31469" algn="l">
              <a:spcBef>
                <a:spcPts val="6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297179" algn="l">
              <a:spcBef>
                <a:spcPts val="600"/>
              </a:spcBef>
              <a:spcAft>
                <a:spcPts val="0"/>
              </a:spcAft>
              <a:buSzPts val="1080"/>
              <a:buChar char="•"/>
              <a:defRPr/>
            </a:lvl5pPr>
            <a:lvl6pPr marL="2743200" lvl="5" indent="-314325" algn="l">
              <a:spcBef>
                <a:spcPts val="360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spcBef>
                <a:spcPts val="360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spcBef>
                <a:spcPts val="360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spcBef>
                <a:spcPts val="36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393700" y="6583121"/>
            <a:ext cx="8007830" cy="23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4295" y="6583121"/>
            <a:ext cx="554037" cy="23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393700" y="94582"/>
            <a:ext cx="8007830" cy="57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393699" y="1046922"/>
            <a:ext cx="8007831" cy="532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2A33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1469" algn="l" rtl="0">
              <a:spcBef>
                <a:spcPts val="600"/>
              </a:spcBef>
              <a:spcAft>
                <a:spcPts val="0"/>
              </a:spcAft>
              <a:buClr>
                <a:srgbClr val="46BDFF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rgbClr val="2A333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039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600" b="0" i="0" u="none" strike="noStrike" cap="none">
                <a:solidFill>
                  <a:srgbClr val="2A333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600"/>
              </a:spcBef>
              <a:spcAft>
                <a:spcPts val="0"/>
              </a:spcAft>
              <a:buClr>
                <a:srgbClr val="46BDFF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rgbClr val="2A333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7179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Arial"/>
              <a:buChar char="•"/>
              <a:defRPr sz="1200" b="0" i="0" u="none" strike="noStrike" cap="none">
                <a:solidFill>
                  <a:srgbClr val="2A333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20"/>
              </a:spcBef>
              <a:spcAft>
                <a:spcPts val="0"/>
              </a:spcAft>
              <a:buClr>
                <a:srgbClr val="45BDFF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8333B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8333B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spcBef>
                <a:spcPts val="320"/>
              </a:spcBef>
              <a:spcAft>
                <a:spcPts val="0"/>
              </a:spcAft>
              <a:buClr>
                <a:srgbClr val="45BDFF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8333B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8333B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ftr" idx="11"/>
          </p:nvPr>
        </p:nvSpPr>
        <p:spPr>
          <a:xfrm>
            <a:off x="393700" y="6583121"/>
            <a:ext cx="8007830" cy="23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94295" y="6583121"/>
            <a:ext cx="554037" cy="23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4" name="Google Shape;14;p3" descr="logo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4295" y="122621"/>
            <a:ext cx="649705" cy="520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3"/>
          <p:cNvCxnSpPr/>
          <p:nvPr/>
        </p:nvCxnSpPr>
        <p:spPr>
          <a:xfrm>
            <a:off x="0" y="774905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1C252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3"/>
          <p:cNvCxnSpPr/>
          <p:nvPr/>
        </p:nvCxnSpPr>
        <p:spPr>
          <a:xfrm>
            <a:off x="0" y="6476756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1C25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/>
          <p:nvPr/>
        </p:nvSpPr>
        <p:spPr>
          <a:xfrm rot="-5400000">
            <a:off x="6755732" y="4223326"/>
            <a:ext cx="4031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CFCFC"/>
                </a:solidFill>
                <a:latin typeface="Calibri"/>
                <a:ea typeface="Calibri"/>
                <a:cs typeface="Calibri"/>
                <a:sym typeface="Calibri"/>
              </a:rPr>
              <a:t>©NCN, Paulo Aguiar</a:t>
            </a:r>
            <a:endParaRPr sz="1800">
              <a:solidFill>
                <a:srgbClr val="FCFCF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watch?v=9V7AoX0TvS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>
          <a:extLst>
            <a:ext uri="{FF2B5EF4-FFF2-40B4-BE49-F238E27FC236}">
              <a16:creationId xmlns:a16="http://schemas.microsoft.com/office/drawing/2014/main" id="{BDF66D51-837F-1712-65CA-4E7D601DD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>
            <a:extLst>
              <a:ext uri="{FF2B5EF4-FFF2-40B4-BE49-F238E27FC236}">
                <a16:creationId xmlns:a16="http://schemas.microsoft.com/office/drawing/2014/main" id="{9BB18D40-D73A-9CE2-D9C1-ECD30E1289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700" y="94582"/>
            <a:ext cx="8007830" cy="57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Liset</a:t>
            </a:r>
            <a:r>
              <a:rPr lang="es-ES" dirty="0"/>
              <a:t> IN-VIVO data ML </a:t>
            </a:r>
            <a:r>
              <a:rPr lang="es-ES" dirty="0" err="1"/>
              <a:t>toolkit</a:t>
            </a:r>
            <a:endParaRPr dirty="0"/>
          </a:p>
        </p:txBody>
      </p:sp>
      <p:sp>
        <p:nvSpPr>
          <p:cNvPr id="34" name="Google Shape;34;p1">
            <a:extLst>
              <a:ext uri="{FF2B5EF4-FFF2-40B4-BE49-F238E27FC236}">
                <a16:creationId xmlns:a16="http://schemas.microsoft.com/office/drawing/2014/main" id="{8BE97B55-6295-49C0-31CC-FFB6E0BD037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93700" y="6583121"/>
            <a:ext cx="8007830" cy="23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82CA"/>
                </a:solidFill>
              </a:rPr>
              <a:t>NCN – Neuroengineering and Computational Neuroscience Lab</a:t>
            </a:r>
            <a:endParaRPr>
              <a:solidFill>
                <a:srgbClr val="0082CA"/>
              </a:solidFill>
            </a:endParaRPr>
          </a:p>
        </p:txBody>
      </p:sp>
      <p:sp>
        <p:nvSpPr>
          <p:cNvPr id="35" name="Google Shape;35;p1">
            <a:extLst>
              <a:ext uri="{FF2B5EF4-FFF2-40B4-BE49-F238E27FC236}">
                <a16:creationId xmlns:a16="http://schemas.microsoft.com/office/drawing/2014/main" id="{633C8129-A21C-0B56-1F86-53BC955649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4295" y="6583121"/>
            <a:ext cx="554037" cy="23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CA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82CA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000" b="0" i="0" u="none" strike="noStrike" cap="none">
              <a:solidFill>
                <a:srgbClr val="0082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78517EBD-2BD6-5D88-0C67-6B2385BD2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978502"/>
            <a:ext cx="8007831" cy="5323470"/>
          </a:xfrm>
        </p:spPr>
        <p:txBody>
          <a:bodyPr/>
          <a:lstStyle/>
          <a:p>
            <a:r>
              <a:rPr lang="en-GB" sz="2800" b="1" dirty="0"/>
              <a:t>DOCUMENTATION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E5AE216-006F-D6EA-AF1F-3F72BDA1AF57}"/>
              </a:ext>
            </a:extLst>
          </p:cNvPr>
          <p:cNvGrpSpPr/>
          <p:nvPr/>
        </p:nvGrpSpPr>
        <p:grpSpPr>
          <a:xfrm>
            <a:off x="3700502" y="1781150"/>
            <a:ext cx="4793793" cy="3156610"/>
            <a:chOff x="473075" y="823913"/>
            <a:chExt cx="8197850" cy="5512453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C3D5BF8-F34D-A6E1-3B38-7F2D127668B5}"/>
                </a:ext>
              </a:extLst>
            </p:cNvPr>
            <p:cNvGrpSpPr/>
            <p:nvPr/>
          </p:nvGrpSpPr>
          <p:grpSpPr>
            <a:xfrm>
              <a:off x="742255" y="943629"/>
              <a:ext cx="7637590" cy="5392737"/>
              <a:chOff x="742255" y="943629"/>
              <a:chExt cx="7637590" cy="5392737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BB7579A0-9E7D-656D-CA27-8E2391885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540" y="961941"/>
                <a:ext cx="3593605" cy="2329032"/>
              </a:xfrm>
              <a:prstGeom prst="rect">
                <a:avLst/>
              </a:prstGeom>
            </p:spPr>
          </p:pic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76A04DE2-A4D7-DDE5-AB42-14F04EAC3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6226" y="943629"/>
                <a:ext cx="3603619" cy="2467059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6FF889F4-C308-64EC-D077-A1F53AE3A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255" y="3710150"/>
                <a:ext cx="4191000" cy="2212883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4989489E-A894-2929-08A4-69AA7CE96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986" y="3394608"/>
                <a:ext cx="2990936" cy="2941758"/>
              </a:xfrm>
              <a:prstGeom prst="rect">
                <a:avLst/>
              </a:prstGeom>
            </p:spPr>
          </p:pic>
        </p:grp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FA875E6-D7D7-38DC-3A43-D47EC585C32B}"/>
                </a:ext>
              </a:extLst>
            </p:cNvPr>
            <p:cNvSpPr/>
            <p:nvPr/>
          </p:nvSpPr>
          <p:spPr>
            <a:xfrm>
              <a:off x="473075" y="823913"/>
              <a:ext cx="8197850" cy="5478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66F653C-5CCE-4C2C-AF9B-CA1E60DA82C9}"/>
              </a:ext>
            </a:extLst>
          </p:cNvPr>
          <p:cNvGrpSpPr/>
          <p:nvPr/>
        </p:nvGrpSpPr>
        <p:grpSpPr>
          <a:xfrm>
            <a:off x="300936" y="1995762"/>
            <a:ext cx="2405888" cy="2396214"/>
            <a:chOff x="702644" y="1781150"/>
            <a:chExt cx="2405888" cy="2396214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09383D4B-5300-4AC0-02E2-ECC3A9DF79B0}"/>
                </a:ext>
              </a:extLst>
            </p:cNvPr>
            <p:cNvGrpSpPr/>
            <p:nvPr/>
          </p:nvGrpSpPr>
          <p:grpSpPr>
            <a:xfrm>
              <a:off x="959255" y="2397098"/>
              <a:ext cx="1966000" cy="1593541"/>
              <a:chOff x="209668" y="2146433"/>
              <a:chExt cx="1966000" cy="1593541"/>
            </a:xfrm>
          </p:grpSpPr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BAECB9F9-5E86-76C9-AE90-ED8D1574FC3C}"/>
                  </a:ext>
                </a:extLst>
              </p:cNvPr>
              <p:cNvGrpSpPr/>
              <p:nvPr/>
            </p:nvGrpSpPr>
            <p:grpSpPr>
              <a:xfrm>
                <a:off x="1482291" y="2146433"/>
                <a:ext cx="693377" cy="1593541"/>
                <a:chOff x="649705" y="1351337"/>
                <a:chExt cx="1468865" cy="3244804"/>
              </a:xfrm>
            </p:grpSpPr>
            <p:pic>
              <p:nvPicPr>
                <p:cNvPr id="1026" name="Picture 2" descr="Dat, dat file, dat format, file icon - Download on Iconfinder">
                  <a:extLst>
                    <a:ext uri="{FF2B5EF4-FFF2-40B4-BE49-F238E27FC236}">
                      <a16:creationId xmlns:a16="http://schemas.microsoft.com/office/drawing/2014/main" id="{0A761C34-A6BC-D4DD-05CB-484A887C4A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9705" y="1351337"/>
                  <a:ext cx="1468865" cy="14688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Cómo Abrir Un Archivo MAT? Extensión De Archivo .MAT - File Extension .MAT">
                  <a:extLst>
                    <a:ext uri="{FF2B5EF4-FFF2-40B4-BE49-F238E27FC236}">
                      <a16:creationId xmlns:a16="http://schemas.microsoft.com/office/drawing/2014/main" id="{57FFDB7C-D75F-7BFF-C6ED-066EEC62CC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9705" y="3127276"/>
                  <a:ext cx="1468865" cy="14688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 descr="If Anyone Wants The Folder Icon Transparent Here Ya G - vrogue.co">
                <a:extLst>
                  <a:ext uri="{FF2B5EF4-FFF2-40B4-BE49-F238E27FC236}">
                    <a16:creationId xmlns:a16="http://schemas.microsoft.com/office/drawing/2014/main" id="{1713FE93-A7E7-9924-7AD0-67A005DEBE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668" y="2490701"/>
                <a:ext cx="1452461" cy="1051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 descr="Instituto Cajal CSIC. Laboratorio de bases moleculares de la memoria y la  neurodegeneración">
              <a:extLst>
                <a:ext uri="{FF2B5EF4-FFF2-40B4-BE49-F238E27FC236}">
                  <a16:creationId xmlns:a16="http://schemas.microsoft.com/office/drawing/2014/main" id="{4A3AAEAC-3207-0330-8958-6643E7D4F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252" y="1913554"/>
              <a:ext cx="2219280" cy="46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95EC7C6B-2B05-BACD-D046-ADB57320DD57}"/>
                </a:ext>
              </a:extLst>
            </p:cNvPr>
            <p:cNvSpPr/>
            <p:nvPr/>
          </p:nvSpPr>
          <p:spPr>
            <a:xfrm>
              <a:off x="702644" y="1781150"/>
              <a:ext cx="2380017" cy="239621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34" name="Picture 10" descr="Flecha curva - Iconos gratis de flechas">
            <a:extLst>
              <a:ext uri="{FF2B5EF4-FFF2-40B4-BE49-F238E27FC236}">
                <a16:creationId xmlns:a16="http://schemas.microsoft.com/office/drawing/2014/main" id="{F2CFD60C-58DD-4433-30E4-05C5199D1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7824">
            <a:off x="2083797" y="3882318"/>
            <a:ext cx="1707852" cy="170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2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2773D-1FCB-5430-6AC5-B6FD265E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– Build the environment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71D107-837E-9B1F-DBE5-B50A590B8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1 – Install </a:t>
            </a:r>
            <a:r>
              <a:rPr lang="en-GB" dirty="0" err="1">
                <a:latin typeface="+mj-lt"/>
              </a:rPr>
              <a:t>Conda</a:t>
            </a:r>
            <a:r>
              <a:rPr lang="en-GB" dirty="0">
                <a:latin typeface="+mj-lt"/>
              </a:rPr>
              <a:t> (visit </a:t>
            </a:r>
            <a:r>
              <a:rPr lang="en-GB" dirty="0">
                <a:latin typeface="+mj-lt"/>
                <a:hlinkClick r:id="rId2"/>
              </a:rPr>
              <a:t>https://www.anaconda.com/download</a:t>
            </a:r>
            <a:r>
              <a:rPr lang="en-GB" dirty="0">
                <a:latin typeface="+mj-lt"/>
              </a:rPr>
              <a:t>)</a:t>
            </a:r>
          </a:p>
          <a:p>
            <a:pPr marL="11430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2 – Create the environment using command:</a:t>
            </a:r>
          </a:p>
          <a:p>
            <a:pPr lvl="1"/>
            <a:r>
              <a:rPr lang="es-ES" b="0" i="0" dirty="0" err="1">
                <a:solidFill>
                  <a:schemeClr val="tx1"/>
                </a:solidFill>
                <a:effectLst/>
                <a:latin typeface="+mj-lt"/>
              </a:rPr>
              <a:t>conda</a:t>
            </a:r>
            <a:r>
              <a:rPr lang="es-ES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s-ES" b="0" i="0" dirty="0" err="1">
                <a:solidFill>
                  <a:schemeClr val="tx1"/>
                </a:solidFill>
                <a:effectLst/>
                <a:latin typeface="+mj-lt"/>
              </a:rPr>
              <a:t>env</a:t>
            </a:r>
            <a:r>
              <a:rPr lang="es-ES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s-ES" b="0" i="0" dirty="0" err="1">
                <a:solidFill>
                  <a:schemeClr val="tx1"/>
                </a:solidFill>
                <a:effectLst/>
                <a:latin typeface="+mj-lt"/>
              </a:rPr>
              <a:t>create</a:t>
            </a:r>
            <a:r>
              <a:rPr lang="es-ES" b="0" i="0" dirty="0">
                <a:solidFill>
                  <a:schemeClr val="tx1"/>
                </a:solidFill>
                <a:effectLst/>
                <a:latin typeface="+mj-lt"/>
              </a:rPr>
              <a:t> -f </a:t>
            </a:r>
            <a:r>
              <a:rPr lang="es-ES" b="0" i="0" dirty="0" err="1">
                <a:solidFill>
                  <a:schemeClr val="tx1"/>
                </a:solidFill>
                <a:effectLst/>
                <a:latin typeface="+mj-lt"/>
              </a:rPr>
              <a:t>rippl_AI_env.yml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 descr="Anaconda (Python distribution) - Wikipedia">
            <a:extLst>
              <a:ext uri="{FF2B5EF4-FFF2-40B4-BE49-F238E27FC236}">
                <a16:creationId xmlns:a16="http://schemas.microsoft.com/office/drawing/2014/main" id="{5AB1852B-73D5-3292-3C57-D3164F5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5362424"/>
            <a:ext cx="1798637" cy="8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DC03393-F5F9-B399-9064-63DFF569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392" y="4857048"/>
            <a:ext cx="1460500" cy="156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C142F81-0B3C-568E-9322-B3A1D3EC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3610567"/>
            <a:ext cx="1376363" cy="137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2583E3-9122-7C1A-593F-F6EB61D1F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49" y="3185049"/>
            <a:ext cx="1458914" cy="15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8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96FB3-07A6-DF87-2928-13FA01EA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library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F8FD3B-DE5A-7A68-594A-EDC84E854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library is composed of files:</a:t>
            </a:r>
          </a:p>
          <a:p>
            <a:pPr lvl="1"/>
            <a:r>
              <a:rPr lang="en-GB" dirty="0"/>
              <a:t>liset_tk.py (containing the class)</a:t>
            </a:r>
          </a:p>
          <a:p>
            <a:pPr lvl="1"/>
            <a:r>
              <a:rPr lang="en-GB" dirty="0"/>
              <a:t>Liset_aux.py (auxiliar functions)</a:t>
            </a:r>
          </a:p>
          <a:p>
            <a:pPr lvl="1"/>
            <a:r>
              <a:rPr lang="en-GB" dirty="0"/>
              <a:t>Load_data.py (functions to load data, though </a:t>
            </a:r>
            <a:r>
              <a:rPr lang="en-GB" dirty="0" err="1"/>
              <a:t>liset_tk</a:t>
            </a:r>
            <a:r>
              <a:rPr lang="en-GB" dirty="0"/>
              <a:t> also has some.)</a:t>
            </a:r>
          </a:p>
          <a:p>
            <a:pPr lvl="1"/>
            <a:r>
              <a:rPr lang="en-GB" dirty="0"/>
              <a:t>bz_LoadBinary.py (load binary data, though </a:t>
            </a:r>
            <a:r>
              <a:rPr lang="en-GB" dirty="0" err="1"/>
              <a:t>liset_tk</a:t>
            </a:r>
            <a:r>
              <a:rPr lang="en-GB" dirty="0"/>
              <a:t> also has its own)</a:t>
            </a:r>
          </a:p>
          <a:p>
            <a:pPr lvl="1"/>
            <a:r>
              <a:rPr lang="en-GB" dirty="0"/>
              <a:t>Format_predictions.py (aid in inference with models)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7E9027A-0ECD-C3E8-8A96-13CD6824839A}"/>
              </a:ext>
            </a:extLst>
          </p:cNvPr>
          <p:cNvGrpSpPr/>
          <p:nvPr/>
        </p:nvGrpSpPr>
        <p:grpSpPr>
          <a:xfrm>
            <a:off x="3403441" y="3461144"/>
            <a:ext cx="1328058" cy="1124206"/>
            <a:chOff x="3722699" y="3788228"/>
            <a:chExt cx="1328058" cy="112420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9556020-D7B5-E544-80B7-F30C8F0A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1300" y="3788228"/>
              <a:ext cx="870857" cy="870857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E85565A-7BF8-6121-E2E0-3B4CBDE6A370}"/>
                </a:ext>
              </a:extLst>
            </p:cNvPr>
            <p:cNvSpPr txBox="1"/>
            <p:nvPr/>
          </p:nvSpPr>
          <p:spPr>
            <a:xfrm>
              <a:off x="3722699" y="4604657"/>
              <a:ext cx="1328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>
                      <a:lumMod val="75000"/>
                    </a:schemeClr>
                  </a:solidFill>
                </a:rPr>
                <a:t>liset_tk.py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A022C3A-75F5-2EE2-8D4A-189A098ABAD4}"/>
              </a:ext>
            </a:extLst>
          </p:cNvPr>
          <p:cNvGrpSpPr/>
          <p:nvPr/>
        </p:nvGrpSpPr>
        <p:grpSpPr>
          <a:xfrm>
            <a:off x="2216323" y="5248975"/>
            <a:ext cx="1328058" cy="1124206"/>
            <a:chOff x="3722699" y="3788228"/>
            <a:chExt cx="1328058" cy="112420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B2B63C5-A445-CF13-3322-568EA58B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1300" y="3788228"/>
              <a:ext cx="870857" cy="870857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E7F2D42-FE24-969F-29A2-FBF2CF3E1FA9}"/>
                </a:ext>
              </a:extLst>
            </p:cNvPr>
            <p:cNvSpPr txBox="1"/>
            <p:nvPr/>
          </p:nvSpPr>
          <p:spPr>
            <a:xfrm>
              <a:off x="3722699" y="4604657"/>
              <a:ext cx="1328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</a:rPr>
                <a:t>Load_data.py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515E1CB-2D8B-4F99-7A0E-9C184A1E1960}"/>
              </a:ext>
            </a:extLst>
          </p:cNvPr>
          <p:cNvGrpSpPr/>
          <p:nvPr/>
        </p:nvGrpSpPr>
        <p:grpSpPr>
          <a:xfrm>
            <a:off x="4013247" y="5258572"/>
            <a:ext cx="2231571" cy="1127377"/>
            <a:chOff x="3270942" y="3788228"/>
            <a:chExt cx="2231571" cy="1127377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8B272B2-4C43-08D1-783D-2E61EFD9A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1300" y="3788228"/>
              <a:ext cx="870857" cy="870857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A36BB6D-46F7-A576-20D9-8968F15ADAF9}"/>
                </a:ext>
              </a:extLst>
            </p:cNvPr>
            <p:cNvSpPr txBox="1"/>
            <p:nvPr/>
          </p:nvSpPr>
          <p:spPr>
            <a:xfrm>
              <a:off x="3270942" y="4607828"/>
              <a:ext cx="2231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</a:rPr>
                <a:t>Format_predictions.py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3A8AFD5-857D-1D4F-C092-DE4FE4E7F199}"/>
              </a:ext>
            </a:extLst>
          </p:cNvPr>
          <p:cNvGrpSpPr/>
          <p:nvPr/>
        </p:nvGrpSpPr>
        <p:grpSpPr>
          <a:xfrm>
            <a:off x="756353" y="4023247"/>
            <a:ext cx="1824415" cy="1135420"/>
            <a:chOff x="3474520" y="3788228"/>
            <a:chExt cx="1824415" cy="1135420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040BDCB9-5F54-9729-B416-132639E3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1300" y="3788228"/>
              <a:ext cx="870857" cy="870857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6827041-DB7E-02A6-EFFF-D6A1EDB25EC1}"/>
                </a:ext>
              </a:extLst>
            </p:cNvPr>
            <p:cNvSpPr txBox="1"/>
            <p:nvPr/>
          </p:nvSpPr>
          <p:spPr>
            <a:xfrm>
              <a:off x="3474520" y="4615871"/>
              <a:ext cx="1824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</a:rPr>
                <a:t>Bz_LoadBinary.py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2C90B8B-40BA-37B0-3DD9-F76FDCFDFF24}"/>
              </a:ext>
            </a:extLst>
          </p:cNvPr>
          <p:cNvGrpSpPr/>
          <p:nvPr/>
        </p:nvGrpSpPr>
        <p:grpSpPr>
          <a:xfrm>
            <a:off x="5790356" y="4080654"/>
            <a:ext cx="1328058" cy="1124206"/>
            <a:chOff x="3722699" y="3788228"/>
            <a:chExt cx="1328058" cy="1124206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4963C1A-05C3-4FAB-8937-56E38472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1300" y="3788228"/>
              <a:ext cx="870857" cy="870857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A346E049-4D24-9877-68A3-B99D23572F11}"/>
                </a:ext>
              </a:extLst>
            </p:cNvPr>
            <p:cNvSpPr txBox="1"/>
            <p:nvPr/>
          </p:nvSpPr>
          <p:spPr>
            <a:xfrm>
              <a:off x="3722699" y="4604657"/>
              <a:ext cx="1328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1"/>
                  </a:solidFill>
                </a:rPr>
                <a:t>Liset_aux.py</a:t>
              </a: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036EF81-329B-CB4E-5A48-FEE4653D1133}"/>
              </a:ext>
            </a:extLst>
          </p:cNvPr>
          <p:cNvSpPr/>
          <p:nvPr/>
        </p:nvSpPr>
        <p:spPr>
          <a:xfrm>
            <a:off x="3544381" y="3341914"/>
            <a:ext cx="1027620" cy="124343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E5E86BC-6597-B7AE-CBE5-83D8C50C55FB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702892" y="4080654"/>
            <a:ext cx="1316065" cy="43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206AB23C-573F-FA0D-863A-7DF0537D9BF3}"/>
              </a:ext>
            </a:extLst>
          </p:cNvPr>
          <p:cNvCxnSpPr>
            <a:cxnSpLocks/>
          </p:cNvCxnSpPr>
          <p:nvPr/>
        </p:nvCxnSpPr>
        <p:spPr>
          <a:xfrm flipH="1" flipV="1">
            <a:off x="4397614" y="4594254"/>
            <a:ext cx="512862" cy="72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6CA7BF80-2C7C-BA31-658A-B65D5D0F0967}"/>
              </a:ext>
            </a:extLst>
          </p:cNvPr>
          <p:cNvCxnSpPr>
            <a:cxnSpLocks/>
          </p:cNvCxnSpPr>
          <p:nvPr/>
        </p:nvCxnSpPr>
        <p:spPr>
          <a:xfrm flipV="1">
            <a:off x="3015370" y="4594254"/>
            <a:ext cx="647231" cy="72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EDBCA15-8E59-9580-0F5C-4171D4BC4A3D}"/>
              </a:ext>
            </a:extLst>
          </p:cNvPr>
          <p:cNvCxnSpPr>
            <a:cxnSpLocks/>
            <a:stCxn id="17" idx="2"/>
            <a:endCxn id="10" idx="1"/>
          </p:cNvCxnSpPr>
          <p:nvPr/>
        </p:nvCxnSpPr>
        <p:spPr>
          <a:xfrm>
            <a:off x="1668561" y="5158667"/>
            <a:ext cx="776363" cy="52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27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06573-3D2C-E0DD-C800-37331CF0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usage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BB33A-8EF8-11DE-B4DB-8C031F15E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Follow </a:t>
            </a:r>
            <a:r>
              <a:rPr lang="en-GB" dirty="0" err="1"/>
              <a:t>walkthrough.ipynb</a:t>
            </a:r>
            <a:r>
              <a:rPr lang="en-GB" dirty="0"/>
              <a:t> to learn the usage of the toolkit </a:t>
            </a:r>
            <a:r>
              <a:rPr lang="en-GB" dirty="0">
                <a:sym typeface="Wingdings" panose="05000000000000000000" pitchFamily="2" charset="2"/>
              </a:rPr>
              <a:t>.</a:t>
            </a:r>
          </a:p>
          <a:p>
            <a:r>
              <a:rPr lang="en-GB" dirty="0">
                <a:sym typeface="Wingdings" panose="05000000000000000000" pitchFamily="2" charset="2"/>
              </a:rPr>
              <a:t>If you are not familiar with .</a:t>
            </a:r>
            <a:r>
              <a:rPr lang="en-GB" dirty="0" err="1">
                <a:sym typeface="Wingdings" panose="05000000000000000000" pitchFamily="2" charset="2"/>
              </a:rPr>
              <a:t>ipynb</a:t>
            </a:r>
            <a:r>
              <a:rPr lang="en-GB" dirty="0">
                <a:sym typeface="Wingdings" panose="05000000000000000000" pitchFamily="2" charset="2"/>
              </a:rPr>
              <a:t> notebook files, install visual studio code and follow this tutorial:</a:t>
            </a:r>
          </a:p>
          <a:p>
            <a:pPr lvl="1"/>
            <a:r>
              <a:rPr lang="en-GB" dirty="0">
                <a:sym typeface="Wingdings" panose="05000000000000000000" pitchFamily="2" charset="2"/>
                <a:hlinkClick r:id="rId4"/>
              </a:rPr>
              <a:t>https://www.youtube.com/watch?v=9V7AoX0TvSM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To connect to the created Virtual Environment with the .</a:t>
            </a:r>
            <a:r>
              <a:rPr lang="en-GB" dirty="0" err="1">
                <a:sym typeface="Wingdings" panose="05000000000000000000" pitchFamily="2" charset="2"/>
              </a:rPr>
              <a:t>yml</a:t>
            </a:r>
            <a:r>
              <a:rPr lang="en-GB" dirty="0">
                <a:sym typeface="Wingdings" panose="05000000000000000000" pitchFamily="2" charset="2"/>
              </a:rPr>
              <a:t> file in </a:t>
            </a:r>
            <a:r>
              <a:rPr lang="en-GB" dirty="0" err="1">
                <a:sym typeface="Wingdings" panose="05000000000000000000" pitchFamily="2" charset="2"/>
              </a:rPr>
              <a:t>vscode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lvl="1"/>
            <a:endParaRPr lang="en-GB" dirty="0"/>
          </a:p>
        </p:txBody>
      </p:sp>
      <p:pic>
        <p:nvPicPr>
          <p:cNvPr id="4" name="20240408-0824-45.6997103">
            <a:hlinkClick r:id="" action="ppaction://media"/>
            <a:extLst>
              <a:ext uri="{FF2B5EF4-FFF2-40B4-BE49-F238E27FC236}">
                <a16:creationId xmlns:a16="http://schemas.microsoft.com/office/drawing/2014/main" id="{3631D080-9A00-F3C0-6076-DF66AD1DA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920" y="3429000"/>
            <a:ext cx="7008159" cy="253315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0175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i3s_template">
  <a:themeElements>
    <a:clrScheme name="i3s">
      <a:dk1>
        <a:srgbClr val="171C21"/>
      </a:dk1>
      <a:lt1>
        <a:srgbClr val="FFFFFF"/>
      </a:lt1>
      <a:dk2>
        <a:srgbClr val="012458"/>
      </a:dk2>
      <a:lt2>
        <a:srgbClr val="C6E7FC"/>
      </a:lt2>
      <a:accent1>
        <a:srgbClr val="0082CA"/>
      </a:accent1>
      <a:accent2>
        <a:srgbClr val="009FFF"/>
      </a:accent2>
      <a:accent3>
        <a:srgbClr val="006BFF"/>
      </a:accent3>
      <a:accent4>
        <a:srgbClr val="0050CF"/>
      </a:accent4>
      <a:accent5>
        <a:srgbClr val="0079B8"/>
      </a:accent5>
      <a:accent6>
        <a:srgbClr val="00A2BF"/>
      </a:accent6>
      <a:hlink>
        <a:srgbClr val="0080FF"/>
      </a:hlink>
      <a:folHlink>
        <a:srgbClr val="5EA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7307</TotalTime>
  <Words>221</Words>
  <Application>Microsoft Office PowerPoint</Application>
  <PresentationFormat>Presentación en pantalla (4:3)</PresentationFormat>
  <Paragraphs>26</Paragraphs>
  <Slides>4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Calibri</vt:lpstr>
      <vt:lpstr>Wingdings</vt:lpstr>
      <vt:lpstr>Raleway</vt:lpstr>
      <vt:lpstr>Arial</vt:lpstr>
      <vt:lpstr>1_i3s_template</vt:lpstr>
      <vt:lpstr>Liset IN-VIVO data ML toolkit</vt:lpstr>
      <vt:lpstr>1 – Build the environment</vt:lpstr>
      <vt:lpstr>The library</vt:lpstr>
      <vt:lpstr>Example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 two weeks [dates]</dc:title>
  <dc:creator>Paulo de Castro Aguiar</dc:creator>
  <cp:lastModifiedBy>Noray A3</cp:lastModifiedBy>
  <cp:revision>46</cp:revision>
  <dcterms:created xsi:type="dcterms:W3CDTF">2016-04-21T16:07:31Z</dcterms:created>
  <dcterms:modified xsi:type="dcterms:W3CDTF">2024-04-08T08:30:34Z</dcterms:modified>
</cp:coreProperties>
</file>